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57" r:id="rId4"/>
    <p:sldId id="286" r:id="rId5"/>
    <p:sldId id="289" r:id="rId6"/>
    <p:sldId id="290" r:id="rId7"/>
    <p:sldId id="287" r:id="rId8"/>
    <p:sldId id="288" r:id="rId9"/>
    <p:sldId id="292" r:id="rId10"/>
    <p:sldId id="291" r:id="rId11"/>
    <p:sldId id="293" r:id="rId12"/>
    <p:sldId id="294" r:id="rId13"/>
    <p:sldId id="307" r:id="rId14"/>
    <p:sldId id="308" r:id="rId15"/>
    <p:sldId id="312" r:id="rId16"/>
    <p:sldId id="285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D7"/>
    <a:srgbClr val="A57FC6"/>
    <a:srgbClr val="C4D600"/>
    <a:srgbClr val="FF6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44" autoAdjust="0"/>
    <p:restoredTop sz="89781" autoAdjust="0"/>
  </p:normalViewPr>
  <p:slideViewPr>
    <p:cSldViewPr>
      <p:cViewPr varScale="1">
        <p:scale>
          <a:sx n="62" d="100"/>
          <a:sy n="62" d="100"/>
        </p:scale>
        <p:origin x="174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31144-D585-4DC5-9D36-4702FCAE00B1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62B87-2915-4C08-84BB-691883F59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58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7C1A295-B787-481D-BDF2-B5EFD2DD8D5C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630D033-F698-4E31-8F4B-8D585481A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30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Villa</a:t>
            </a:r>
            <a:r>
              <a:rPr lang="en-US" baseline="0" dirty="0" smtClean="0"/>
              <a:t> of Hope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0D033-F698-4E31-8F4B-8D585481A9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3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0D033-F698-4E31-8F4B-8D585481A9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4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01637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Presentation Name</a:t>
            </a:r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6172200"/>
            <a:ext cx="9144000" cy="0"/>
            <a:chOff x="0" y="594360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5943600"/>
              <a:ext cx="2667000" cy="0"/>
            </a:xfrm>
            <a:prstGeom prst="line">
              <a:avLst/>
            </a:prstGeom>
            <a:ln w="127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2667000" y="5943600"/>
              <a:ext cx="1676400" cy="0"/>
            </a:xfrm>
            <a:prstGeom prst="line">
              <a:avLst/>
            </a:prstGeom>
            <a:ln w="127000">
              <a:solidFill>
                <a:srgbClr val="FF6A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4343400" y="5943600"/>
              <a:ext cx="3276600" cy="0"/>
            </a:xfrm>
            <a:prstGeom prst="line">
              <a:avLst/>
            </a:prstGeom>
            <a:ln w="127000">
              <a:solidFill>
                <a:srgbClr val="C4D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7620000" y="5943600"/>
              <a:ext cx="1524000" cy="0"/>
            </a:xfrm>
            <a:prstGeom prst="line">
              <a:avLst/>
            </a:prstGeom>
            <a:ln w="127000">
              <a:solidFill>
                <a:srgbClr val="A57FC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4" descr="VofH_Lgo_RGB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38400" y="640080"/>
            <a:ext cx="4042692" cy="3093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VofH_Lgo_RGB_BlkSld_Tag_name on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42684"/>
            <a:ext cx="2209800" cy="3629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9411C-C2B4-455E-82F5-9D4D29002D9D}" type="datetimeFigureOut">
              <a:rPr lang="en-US" smtClean="0"/>
              <a:pPr/>
              <a:t>8/12/2020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6EB9-88B7-43F9-A828-F2BFA18D3AC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172200"/>
            <a:ext cx="9144000" cy="0"/>
            <a:chOff x="0" y="594360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5943600"/>
              <a:ext cx="2667000" cy="0"/>
            </a:xfrm>
            <a:prstGeom prst="line">
              <a:avLst/>
            </a:prstGeom>
            <a:ln w="1270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2667000" y="5943600"/>
              <a:ext cx="1676400" cy="0"/>
            </a:xfrm>
            <a:prstGeom prst="line">
              <a:avLst/>
            </a:prstGeom>
            <a:ln w="127000">
              <a:solidFill>
                <a:srgbClr val="FF6A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4343400" y="5943600"/>
              <a:ext cx="3276600" cy="0"/>
            </a:xfrm>
            <a:prstGeom prst="line">
              <a:avLst/>
            </a:prstGeom>
            <a:ln w="127000">
              <a:solidFill>
                <a:srgbClr val="C4D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7620000" y="5943600"/>
              <a:ext cx="1524000" cy="0"/>
            </a:xfrm>
            <a:prstGeom prst="line">
              <a:avLst/>
            </a:prstGeom>
            <a:ln w="127000">
              <a:solidFill>
                <a:srgbClr val="A57FC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AFD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Supplemental_Guidance_PreK-1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VOHSchoolReOpeningPlan2020FINAL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allScheduleAllVirtual.docx" TargetMode="External"/><Relationship Id="rId2" Type="http://schemas.openxmlformats.org/officeDocument/2006/relationships/hyperlink" Target="Fall%20Schedule2020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86200"/>
            <a:ext cx="9144000" cy="2133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School Reopening Plan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August 11,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2020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August 13, 2020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August 18, 2020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Tracing…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 School to Report</a:t>
            </a:r>
          </a:p>
          <a:p>
            <a:r>
              <a:rPr lang="en-US" dirty="0" smtClean="0"/>
              <a:t>Report to DOH, Track exposure</a:t>
            </a:r>
          </a:p>
          <a:p>
            <a:r>
              <a:rPr lang="en-US" dirty="0" smtClean="0"/>
              <a:t>Cohorts=Quads, Notify Students/Families</a:t>
            </a:r>
          </a:p>
          <a:p>
            <a:r>
              <a:rPr lang="en-US" dirty="0" smtClean="0"/>
              <a:t>Notify Staff</a:t>
            </a:r>
          </a:p>
          <a:p>
            <a:r>
              <a:rPr lang="en-US" dirty="0" smtClean="0"/>
              <a:t>Remove Quad from in-person, 24 Hour Deep Clean, Remote Schedule</a:t>
            </a:r>
          </a:p>
          <a:p>
            <a:r>
              <a:rPr lang="en-US" dirty="0" smtClean="0"/>
              <a:t>DOH advises return or Quarantine for up to 14 days, Remote </a:t>
            </a:r>
            <a:r>
              <a:rPr lang="en-US" dirty="0"/>
              <a:t>S</a:t>
            </a:r>
            <a:r>
              <a:rPr lang="en-US" dirty="0" smtClean="0"/>
              <a:t>chedule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Meetings…via Zoom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August 11, 2020 at 5:00 pm</a:t>
            </a:r>
          </a:p>
          <a:p>
            <a:r>
              <a:rPr lang="en-US" dirty="0" smtClean="0"/>
              <a:t>Thursday, August 13, 2020 at </a:t>
            </a:r>
            <a:r>
              <a:rPr lang="en-US" smtClean="0"/>
              <a:t>9:00 am</a:t>
            </a:r>
            <a:endParaRPr lang="en-US" dirty="0" smtClean="0"/>
          </a:p>
          <a:p>
            <a:r>
              <a:rPr lang="en-US" dirty="0" smtClean="0"/>
              <a:t>Tuesday, August 18, 2020 at 12 pm/Noon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i="1" dirty="0" smtClean="0"/>
              <a:t>Join for all three, or just one at most convenient time, same agenda and format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754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School 2020-2021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Monday, September 7, 2020…</a:t>
            </a:r>
          </a:p>
          <a:p>
            <a:pPr marL="0" indent="0">
              <a:buNone/>
            </a:pPr>
            <a:r>
              <a:rPr lang="en-US" dirty="0" smtClean="0"/>
              <a:t>                                   Labor Day, NO School</a:t>
            </a:r>
          </a:p>
          <a:p>
            <a:r>
              <a:rPr lang="en-US" b="1" dirty="0" smtClean="0"/>
              <a:t>Tuesday, September 8, 2020…</a:t>
            </a:r>
          </a:p>
          <a:p>
            <a:pPr marL="0" indent="0">
              <a:buNone/>
            </a:pPr>
            <a:r>
              <a:rPr lang="en-US" dirty="0" smtClean="0"/>
              <a:t>        Staff Development Day, Getting Ready!</a:t>
            </a:r>
          </a:p>
          <a:p>
            <a:r>
              <a:rPr lang="en-US" b="1" dirty="0" smtClean="0"/>
              <a:t>Wednesday, September 9, 2020…</a:t>
            </a:r>
          </a:p>
          <a:p>
            <a:pPr marL="0" indent="0">
              <a:buNone/>
            </a:pPr>
            <a:r>
              <a:rPr lang="en-US" dirty="0" smtClean="0"/>
              <a:t>          Virtual/Remote Learning, HR-Period 4</a:t>
            </a:r>
          </a:p>
          <a:p>
            <a:r>
              <a:rPr lang="en-US" b="1" dirty="0" smtClean="0"/>
              <a:t>Thursday, September 10, 2020…</a:t>
            </a:r>
          </a:p>
          <a:p>
            <a:pPr marL="0" indent="0">
              <a:buNone/>
            </a:pPr>
            <a:r>
              <a:rPr lang="en-US" dirty="0" smtClean="0"/>
              <a:t>              Virtual/Remote Learning, Period 5-8</a:t>
            </a:r>
          </a:p>
          <a:p>
            <a:r>
              <a:rPr lang="en-US" b="1" dirty="0" smtClean="0"/>
              <a:t>Friday, September 11, 2020…</a:t>
            </a:r>
          </a:p>
          <a:p>
            <a:pPr marL="0" indent="0">
              <a:buNone/>
            </a:pPr>
            <a:r>
              <a:rPr lang="en-US" dirty="0" smtClean="0"/>
              <a:t>         Staff Development Day, Getting MORE Ready!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we OPEN Fully?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Ensure Transition Back to School is Smooth, Safe, and Appropriate </a:t>
            </a:r>
          </a:p>
          <a:p>
            <a:r>
              <a:rPr lang="en-US" dirty="0" smtClean="0"/>
              <a:t>Anticipate Open School, full week, in-person instruction Second Semester</a:t>
            </a:r>
            <a:r>
              <a:rPr lang="en-US" smtClean="0"/>
              <a:t>, February 1, 2021</a:t>
            </a:r>
            <a:endParaRPr lang="en-US" dirty="0" smtClean="0"/>
          </a:p>
          <a:p>
            <a:r>
              <a:rPr lang="en-US" dirty="0" smtClean="0"/>
              <a:t>Monitor Infection Rates</a:t>
            </a:r>
          </a:p>
          <a:p>
            <a:r>
              <a:rPr lang="en-US" dirty="0" smtClean="0"/>
              <a:t>Work with DOH</a:t>
            </a:r>
          </a:p>
          <a:p>
            <a:r>
              <a:rPr lang="en-US" dirty="0" smtClean="0"/>
              <a:t>Follow an Executive Orders from Monroe County Executive (Adam Bello) and/or NYS Governor Cuomo</a:t>
            </a:r>
          </a:p>
          <a:p>
            <a:r>
              <a:rPr lang="en-US" dirty="0" smtClean="0"/>
              <a:t>Commitment to Open and Transparent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33104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Wellness 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All staff will be required to sign an attestation acknowledging they are to conduct their own daily health screen prior to entering the workplace</a:t>
            </a:r>
          </a:p>
          <a:p>
            <a:pPr fontAlgn="base"/>
            <a:r>
              <a:rPr lang="en-US" dirty="0" smtClean="0"/>
              <a:t>Staff </a:t>
            </a:r>
            <a:r>
              <a:rPr lang="en-US" dirty="0"/>
              <a:t>will be provided a set of screening questions as a guide to conduct their daily health screen</a:t>
            </a:r>
          </a:p>
          <a:p>
            <a:pPr fontAlgn="base"/>
            <a:r>
              <a:rPr lang="en-US" dirty="0" smtClean="0"/>
              <a:t>VOH </a:t>
            </a:r>
            <a:r>
              <a:rPr lang="en-US" dirty="0"/>
              <a:t>will send out a weekly email reminding employees of this requirement and what they have agreed to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have the POWER to do This!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19200"/>
            <a:ext cx="4876800" cy="4724400"/>
          </a:xfrm>
        </p:spPr>
      </p:pic>
    </p:spTree>
    <p:extLst>
      <p:ext uri="{BB962C8B-B14F-4D97-AF65-F5344CB8AC3E}">
        <p14:creationId xmlns:p14="http://schemas.microsoft.com/office/powerpoint/2010/main" val="24188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 you for your Support: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Questions</a:t>
            </a:r>
          </a:p>
          <a:p>
            <a:pPr marL="0" indent="0">
              <a:buNone/>
            </a:pPr>
            <a:r>
              <a:rPr lang="en-US" dirty="0" smtClean="0"/>
              <a:t>Concerns</a:t>
            </a:r>
          </a:p>
          <a:p>
            <a:pPr marL="0" indent="0">
              <a:buNone/>
            </a:pPr>
            <a:r>
              <a:rPr lang="en-US" dirty="0" smtClean="0"/>
              <a:t>Suggestions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438400"/>
            <a:ext cx="32004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Let’s Get Started…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981200"/>
            <a:ext cx="5257800" cy="3429000"/>
          </a:xfrm>
        </p:spPr>
      </p:pic>
    </p:spTree>
    <p:extLst>
      <p:ext uri="{BB962C8B-B14F-4D97-AF65-F5344CB8AC3E}">
        <p14:creationId xmlns:p14="http://schemas.microsoft.com/office/powerpoint/2010/main" val="41674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Agenda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73" y="1447800"/>
            <a:ext cx="8839200" cy="4525963"/>
          </a:xfrm>
        </p:spPr>
        <p:txBody>
          <a:bodyPr>
            <a:noAutofit/>
          </a:bodyPr>
          <a:lstStyle/>
          <a:p>
            <a:endParaRPr lang="en-US" dirty="0" smtClean="0">
              <a:latin typeface="Franklin Gothic Book" panose="020B0503020102020204" pitchFamily="34" charset="0"/>
            </a:endParaRPr>
          </a:p>
          <a:p>
            <a:r>
              <a:rPr lang="en-US" dirty="0" smtClean="0">
                <a:latin typeface="Franklin Gothic Book" panose="020B0503020102020204" pitchFamily="34" charset="0"/>
              </a:rPr>
              <a:t>Reopening </a:t>
            </a:r>
            <a:r>
              <a:rPr lang="en-US" dirty="0" smtClean="0">
                <a:latin typeface="Franklin Gothic Book" panose="020B0503020102020204" pitchFamily="34" charset="0"/>
              </a:rPr>
              <a:t>School-Review Plan </a:t>
            </a:r>
          </a:p>
          <a:p>
            <a:r>
              <a:rPr lang="en-US" dirty="0" smtClean="0">
                <a:latin typeface="Franklin Gothic Book" panose="020B0503020102020204" pitchFamily="34" charset="0"/>
              </a:rPr>
              <a:t>Focus Areas </a:t>
            </a:r>
          </a:p>
          <a:p>
            <a:r>
              <a:rPr lang="en-US" dirty="0" smtClean="0">
                <a:latin typeface="Franklin Gothic Book" panose="020B0503020102020204" pitchFamily="34" charset="0"/>
              </a:rPr>
              <a:t>Managing Behaviors/Social Emotional Needs</a:t>
            </a:r>
          </a:p>
          <a:p>
            <a:r>
              <a:rPr lang="en-US" dirty="0" smtClean="0">
                <a:latin typeface="Franklin Gothic Book" panose="020B0503020102020204" pitchFamily="34" charset="0"/>
              </a:rPr>
              <a:t>Questions</a:t>
            </a:r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DOH Releases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the Governor’s Decision on 8/7: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 action="ppaction://hlinkfile"/>
              </a:rPr>
              <a:t>Supplemental_Guidance_PreK-12.pdf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63181"/>
            <a:ext cx="3162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Plan Submitted 8/7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 action="ppaction://hlinkfile"/>
            </a:endParaRPr>
          </a:p>
          <a:p>
            <a:endParaRPr lang="en-US" dirty="0">
              <a:hlinkClick r:id="rId2" action="ppaction://hlinkfile"/>
            </a:endParaRPr>
          </a:p>
          <a:p>
            <a:r>
              <a:rPr lang="en-US" sz="4800" dirty="0" smtClean="0">
                <a:hlinkClick r:id="rId2" action="ppaction://hlinkfile"/>
              </a:rPr>
              <a:t>VOHSchoolReOpeningPlan2020FINAL.docx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276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>
              <a:hlinkClick r:id="rId2" action="ppaction://hlinkfile"/>
            </a:endParaRPr>
          </a:p>
          <a:p>
            <a:endParaRPr lang="en-US" dirty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Fall Schedule2020.docx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 action="ppaction://hlinkfile"/>
              </a:rPr>
              <a:t>FallScheduleAllVirtual.docx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 us Keep our School…</a:t>
            </a:r>
            <a:br>
              <a:rPr lang="en-US" dirty="0" smtClean="0"/>
            </a:br>
            <a:r>
              <a:rPr lang="en-US" dirty="0" smtClean="0"/>
              <a:t> Healthy and Safe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5715000" cy="3505200"/>
          </a:xfrm>
        </p:spPr>
      </p:pic>
    </p:spTree>
    <p:extLst>
      <p:ext uri="{BB962C8B-B14F-4D97-AF65-F5344CB8AC3E}">
        <p14:creationId xmlns:p14="http://schemas.microsoft.com/office/powerpoint/2010/main" val="40085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Testing…Call the Hotline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219200"/>
            <a:ext cx="4114800" cy="4876800"/>
          </a:xfrm>
        </p:spPr>
      </p:pic>
    </p:spTree>
    <p:extLst>
      <p:ext uri="{BB962C8B-B14F-4D97-AF65-F5344CB8AC3E}">
        <p14:creationId xmlns:p14="http://schemas.microsoft.com/office/powerpoint/2010/main" val="8310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Testing…Next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If not diagnosed: Return after no fever for 24 hours, if diagnosed with another condition, healthcare provider submits written note stating clear to return to school. </a:t>
            </a:r>
          </a:p>
          <a:p>
            <a:pPr lvl="0"/>
            <a:r>
              <a:rPr lang="en-US" dirty="0"/>
              <a:t>If diagnosed: Return after 10 days of no symptoms; at least 3 days since the individual has had a fever; at least 3 days since the individual’s symptoms have improved, including cough and shortness of breath; clear to return from medical professional and/or nursing at clinic.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lla of Hope Custom Theme Colors">
      <a:dk1>
        <a:sysClr val="windowText" lastClr="000000"/>
      </a:dk1>
      <a:lt1>
        <a:sysClr val="window" lastClr="FFFFFF"/>
      </a:lt1>
      <a:dk2>
        <a:srgbClr val="53565A"/>
      </a:dk2>
      <a:lt2>
        <a:srgbClr val="EEECE1"/>
      </a:lt2>
      <a:accent1>
        <a:srgbClr val="00AFD7"/>
      </a:accent1>
      <a:accent2>
        <a:srgbClr val="FF6A13"/>
      </a:accent2>
      <a:accent3>
        <a:srgbClr val="C4D600"/>
      </a:accent3>
      <a:accent4>
        <a:srgbClr val="A57FB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4847</TotalTime>
  <Words>464</Words>
  <Application>Microsoft Office PowerPoint</Application>
  <PresentationFormat>On-screen Show (4:3)</PresentationFormat>
  <Paragraphs>72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Book</vt:lpstr>
      <vt:lpstr>Office Theme</vt:lpstr>
      <vt:lpstr>School Reopening Plan August 11, 2020 August 13, 2020 August 18, 2020</vt:lpstr>
      <vt:lpstr>Let’s Get Started…</vt:lpstr>
      <vt:lpstr>Agenda</vt:lpstr>
      <vt:lpstr>DOH Releases Updates</vt:lpstr>
      <vt:lpstr>Full Plan Submitted 8/7</vt:lpstr>
      <vt:lpstr>Remote Learning…</vt:lpstr>
      <vt:lpstr>Help us Keep our School…  Healthy and Safe</vt:lpstr>
      <vt:lpstr>Testing…Call the Hotline</vt:lpstr>
      <vt:lpstr>Testing…Next Steps</vt:lpstr>
      <vt:lpstr>Contact Tracing…</vt:lpstr>
      <vt:lpstr>Meetings…via Zoom</vt:lpstr>
      <vt:lpstr>Opening School 2020-2021 </vt:lpstr>
      <vt:lpstr>When will we OPEN Fully?</vt:lpstr>
      <vt:lpstr>Staff Wellness Monitoring </vt:lpstr>
      <vt:lpstr>We have the POWER to do This!</vt:lpstr>
      <vt:lpstr>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natalie.anderson</dc:creator>
  <cp:lastModifiedBy>Kimberle Ward</cp:lastModifiedBy>
  <cp:revision>98</cp:revision>
  <dcterms:created xsi:type="dcterms:W3CDTF">2014-12-29T17:09:39Z</dcterms:created>
  <dcterms:modified xsi:type="dcterms:W3CDTF">2020-08-12T21:24:08Z</dcterms:modified>
</cp:coreProperties>
</file>